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ardo Jesus CHACIN PEÑA" initials="RJCP" lastIdx="1" clrIdx="0">
    <p:extLst>
      <p:ext uri="{19B8F6BF-5375-455C-9EA6-DF929625EA0E}">
        <p15:presenceInfo xmlns:p15="http://schemas.microsoft.com/office/powerpoint/2012/main" userId="81dc9f7f663e36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0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239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360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73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8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38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25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0467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51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934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322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583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78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065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328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397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954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3D8B72-0C73-477B-BCBC-084CCB21224B}" type="datetimeFigureOut">
              <a:rPr lang="es-AR" smtClean="0"/>
              <a:t>3/12/2023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1B12FD-5BD9-42F8-9849-87B9CE2316C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1978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03BCE9C-59F9-40C2-C230-3CA65713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28" y="170329"/>
            <a:ext cx="10387201" cy="3258672"/>
          </a:xfrm>
        </p:spPr>
        <p:txBody>
          <a:bodyPr/>
          <a:lstStyle/>
          <a:p>
            <a:pPr algn="ctr"/>
            <a:r>
              <a:rPr lang="es-AR" b="1" dirty="0" smtClean="0">
                <a:solidFill>
                  <a:schemeClr val="bg1"/>
                </a:solidFill>
              </a:rPr>
              <a:t>Proyecto</a:t>
            </a:r>
            <a:r>
              <a:rPr lang="es-AR" b="1" dirty="0">
                <a:solidFill>
                  <a:schemeClr val="bg1"/>
                </a:solidFill>
              </a:rPr>
              <a:t/>
            </a:r>
            <a:br>
              <a:rPr lang="es-AR" b="1" dirty="0">
                <a:solidFill>
                  <a:schemeClr val="bg1"/>
                </a:solidFill>
              </a:rPr>
            </a:br>
            <a:r>
              <a:rPr lang="es-AR" dirty="0">
                <a:solidFill>
                  <a:schemeClr val="bg1"/>
                </a:solidFill>
              </a:rPr>
              <a:t/>
            </a:r>
            <a:br>
              <a:rPr lang="es-AR" dirty="0">
                <a:solidFill>
                  <a:schemeClr val="bg1"/>
                </a:solidFill>
              </a:rPr>
            </a:br>
            <a:r>
              <a:rPr lang="es-AR" sz="3200" b="1" dirty="0">
                <a:solidFill>
                  <a:schemeClr val="bg2">
                    <a:lumMod val="50000"/>
                  </a:schemeClr>
                </a:solidFill>
              </a:rPr>
              <a:t>Enfermedades Cardiovascular</a:t>
            </a:r>
          </a:p>
        </p:txBody>
      </p:sp>
      <p:pic>
        <p:nvPicPr>
          <p:cNvPr id="18434" name="Picture 2" descr="Qué son las enfermedades cardiovasculares? | Salut a prop">
            <a:extLst>
              <a:ext uri="{FF2B5EF4-FFF2-40B4-BE49-F238E27FC236}">
                <a16:creationId xmlns:a16="http://schemas.microsoft.com/office/drawing/2014/main" id="{D0B3FAF3-379F-3C79-43D9-413885C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35" y="2965274"/>
            <a:ext cx="4817223" cy="35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40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F075D-5D82-A4CA-D0EB-285C85A5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16542"/>
            <a:ext cx="10996800" cy="1497105"/>
          </a:xfrm>
        </p:spPr>
        <p:txBody>
          <a:bodyPr/>
          <a:lstStyle/>
          <a:p>
            <a:r>
              <a:rPr kumimoji="0" lang="es-AR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Comportamiento de las variable frente a una enfermedad cardiovascular</a:t>
            </a:r>
            <a:endParaRPr lang="es-AR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0FEE62-6AF6-A316-773E-2E713A4B2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7" y="1783976"/>
            <a:ext cx="10112188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7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3C8FC-9367-AC45-EB95-5EC5BDDC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74706"/>
            <a:ext cx="10058400" cy="1270000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Relación entre variables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B9721D-FFF5-1994-E756-29E9E8435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95" y="1344707"/>
            <a:ext cx="2698376" cy="968188"/>
          </a:xfrm>
        </p:spPr>
        <p:txBody>
          <a:bodyPr>
            <a:normAutofit/>
          </a:bodyPr>
          <a:lstStyle/>
          <a:p>
            <a:r>
              <a:rPr lang="es-AR" sz="32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Heat</a:t>
            </a:r>
            <a:r>
              <a:rPr lang="es-AR" sz="3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s-AR" sz="32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Map</a:t>
            </a:r>
            <a:endParaRPr lang="es-AR" sz="3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C8A647-9B4E-6222-E8AE-9ECCFB3C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69" y="1313422"/>
            <a:ext cx="7691718" cy="54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8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22926-A788-2F0E-A7BF-7CCD2E5D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43435"/>
            <a:ext cx="11131269" cy="1335741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Posibles combinaciones ente variable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052C08-A59F-E700-8922-D0092178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34" y="1290918"/>
            <a:ext cx="1801907" cy="860611"/>
          </a:xfrm>
        </p:spPr>
        <p:txBody>
          <a:bodyPr/>
          <a:lstStyle/>
          <a:p>
            <a:r>
              <a:rPr lang="es-A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Pair</a:t>
            </a:r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s-A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plot</a:t>
            </a:r>
            <a:endParaRPr lang="es-A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144D58E-FA66-EF99-8534-A0163A42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47" y="1398494"/>
            <a:ext cx="9986682" cy="545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1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A983C-C651-7533-7D59-227DA830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89648"/>
            <a:ext cx="11510682" cy="1138518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Regresión lineal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0E13DB-D19C-5838-BF32-647BB6FB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012" y="1864659"/>
            <a:ext cx="11510682" cy="1290917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observa un dependencia lineal directa entre el peso y el índice de masa corporal y que las personas con más estaturas tienen también mayor peso</a:t>
            </a:r>
            <a:r>
              <a:rPr lang="es-AR" dirty="0"/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20271FD-2821-9CD2-F207-21774024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6699"/>
            <a:ext cx="37052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D542FCA-A419-F617-F343-8372EAE5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616699"/>
            <a:ext cx="3714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63838067-7643-BB0F-D689-B73E82F1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54" y="3616699"/>
            <a:ext cx="3714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AB5BF53-12DF-25D0-C092-3AF561C716F6}"/>
              </a:ext>
            </a:extLst>
          </p:cNvPr>
          <p:cNvSpPr txBox="1"/>
          <p:nvPr/>
        </p:nvSpPr>
        <p:spPr>
          <a:xfrm>
            <a:off x="8897470" y="6378949"/>
            <a:ext cx="3072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y = 0.295 x + 5.374</a:t>
            </a:r>
            <a:endParaRPr lang="es-AR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D56FFC-75C7-EF7D-1863-E70D6798D502}"/>
              </a:ext>
            </a:extLst>
          </p:cNvPr>
          <p:cNvSpPr txBox="1"/>
          <p:nvPr/>
        </p:nvSpPr>
        <p:spPr>
          <a:xfrm>
            <a:off x="4719917" y="6378949"/>
            <a:ext cx="30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y = 0.756 x + 105.73</a:t>
            </a:r>
            <a:endParaRPr lang="es-AR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FFBC2E-F20B-66CD-3078-1D0869C34A1D}"/>
              </a:ext>
            </a:extLst>
          </p:cNvPr>
          <p:cNvSpPr txBox="1"/>
          <p:nvPr/>
        </p:nvSpPr>
        <p:spPr>
          <a:xfrm>
            <a:off x="542364" y="6378949"/>
            <a:ext cx="30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y = 0.582 x + -23.21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8475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0B915-1182-FB4C-A50A-040F5003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7224"/>
            <a:ext cx="10853363" cy="1228164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Exploración de distribuciones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DA0C35-F8A2-458E-FE16-76AEC9D1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106706"/>
            <a:ext cx="1646612" cy="1322294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>Bootstrap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019A183-2C87-E4BB-D905-D1D57F5E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54" y="1719542"/>
            <a:ext cx="7475163" cy="48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671066-AB1E-E2E3-41EE-CAEAD4CBDA45}"/>
              </a:ext>
            </a:extLst>
          </p:cNvPr>
          <p:cNvSpPr txBox="1"/>
          <p:nvPr/>
        </p:nvSpPr>
        <p:spPr>
          <a:xfrm>
            <a:off x="8243047" y="6365067"/>
            <a:ext cx="329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Error estándar: 0.2130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75909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B2C1C-0CD3-CA9F-2F12-20450EBE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01601"/>
            <a:ext cx="11360727" cy="1265382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Modelo de regresión lineal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F5A78B-E693-87DD-9E4B-B6A3C2537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2967317"/>
            <a:ext cx="10251643" cy="3789081"/>
          </a:xfrm>
        </p:spPr>
        <p:txBody>
          <a:bodyPr>
            <a:noAutofit/>
          </a:bodyPr>
          <a:lstStyle/>
          <a:p>
            <a:r>
              <a:rPr lang="es-AR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Variables:</a:t>
            </a:r>
          </a:p>
          <a:p>
            <a:r>
              <a:rPr lang="es-AR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  Peso (independiente)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lang="es-AR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  Estatura </a:t>
            </a:r>
            <a:r>
              <a:rPr kumimoji="0" lang="es-A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(independiente)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lang="es-AR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  IMC </a:t>
            </a:r>
            <a:r>
              <a:rPr kumimoji="0" lang="es-A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(dependiente)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lang="es-AR" sz="4000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                   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s-A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Coeficiente de determinación: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lang="es-AR" sz="4000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                           0,992292</a:t>
            </a:r>
            <a:endParaRPr kumimoji="0" lang="es-AR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         </a:t>
            </a:r>
          </a:p>
          <a:p>
            <a:endParaRPr lang="es-AR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3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F0414-6142-C456-F51E-20FAA795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0"/>
            <a:ext cx="11125199" cy="1272988"/>
          </a:xfrm>
        </p:spPr>
        <p:txBody>
          <a:bodyPr/>
          <a:lstStyle/>
          <a:p>
            <a:pPr algn="ctr"/>
            <a:r>
              <a:rPr kumimoji="0" lang="es-AR" sz="32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Modelo de regresión lineal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F443F5-FB69-7E3A-9B09-D3702878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259106"/>
            <a:ext cx="11125198" cy="3935506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Variables: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  Peso (independiente)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  Edad (independiente)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  Presión Sistólica (dependiente)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Coeficiente de determinación: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s-AR" sz="1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               0,51511035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BADD0-E9DC-F98D-6E5E-110ED4F2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5" y="80682"/>
            <a:ext cx="11627224" cy="1559859"/>
          </a:xfrm>
        </p:spPr>
        <p:txBody>
          <a:bodyPr/>
          <a:lstStyle/>
          <a:p>
            <a:pPr algn="ctr"/>
            <a:r>
              <a:rPr lang="es-AR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Tree</a:t>
            </a:r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s-AR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map</a:t>
            </a:r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por colesterol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BBDB6F-1151-4686-A7F9-64E405FAA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780ABB-598D-38A3-BFF2-B996AA605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" y="1264024"/>
            <a:ext cx="12075458" cy="5513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47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BE3202-E846-C676-2F7C-DE65E84B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98613"/>
            <a:ext cx="11681012" cy="860612"/>
          </a:xfrm>
        </p:spPr>
        <p:txBody>
          <a:bodyPr>
            <a:noAutofit/>
          </a:bodyPr>
          <a:lstStyle/>
          <a:p>
            <a:pPr algn="ctr"/>
            <a:r>
              <a:rPr lang="es-AR" sz="28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Scatterplot</a:t>
            </a:r>
            <a:r>
              <a:rPr lang="es-AR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 presión sistólica vs presión diastólica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96E609-2A58-FC33-4D84-8A26C5BD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1"/>
          <a:stretch/>
        </p:blipFill>
        <p:spPr bwMode="auto">
          <a:xfrm>
            <a:off x="555543" y="959225"/>
            <a:ext cx="10309680" cy="56337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430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62169-D5D3-9A0F-9D0F-8FE4BBA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8" y="62754"/>
            <a:ext cx="11430000" cy="1013011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Graficas apiladas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6B13D7C-974D-FE35-E31E-138EFED4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3" y="1075765"/>
            <a:ext cx="9667061" cy="539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7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D08D4-8E30-3B67-1CFC-33FA24C70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552" y="134471"/>
            <a:ext cx="5269659" cy="2492188"/>
          </a:xfrm>
        </p:spPr>
        <p:txBody>
          <a:bodyPr>
            <a:normAutofit/>
          </a:bodyPr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Preguntas</a:t>
            </a:r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/>
            </a:r>
            <a:b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/>
            </a:r>
            <a:b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s-A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2E3F7F-FE52-B719-100E-B20665B91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308847"/>
            <a:ext cx="6400800" cy="4482353"/>
          </a:xfrm>
        </p:spPr>
        <p:txBody>
          <a:bodyPr>
            <a:normAutofit fontScale="92500" lnSpcReduction="10000"/>
          </a:bodyPr>
          <a:lstStyle/>
          <a:p>
            <a:endParaRPr lang="es-AR" dirty="0"/>
          </a:p>
          <a:p>
            <a:r>
              <a:rPr lang="es-AR" dirty="0"/>
              <a:t>¿Cuáles son los factores  de riesgos de las enfermedades cardiovasculares?</a:t>
            </a:r>
          </a:p>
          <a:p>
            <a:endParaRPr lang="es-AR" dirty="0"/>
          </a:p>
          <a:p>
            <a:r>
              <a:rPr lang="es-AR" dirty="0"/>
              <a:t>¿Influye nuestro estilo de vida en el desarrollo de una enfermedad  cardiovascular?</a:t>
            </a:r>
          </a:p>
          <a:p>
            <a:endParaRPr lang="es-AR" dirty="0"/>
          </a:p>
          <a:p>
            <a:r>
              <a:rPr lang="es-AR" dirty="0"/>
              <a:t>¿Cómo podemos predecir el riesgo de sufrir una enfermedad cardio vascular?</a:t>
            </a:r>
          </a:p>
          <a:p>
            <a:endParaRPr lang="es-AR" dirty="0"/>
          </a:p>
          <a:p>
            <a:r>
              <a:rPr lang="es-AR" dirty="0"/>
              <a:t>¿Se puede conocer si las enfermedades cardiovasculares discrimina genero?</a:t>
            </a:r>
          </a:p>
          <a:p>
            <a:endParaRPr lang="es-AR" dirty="0"/>
          </a:p>
        </p:txBody>
      </p:sp>
      <p:pic>
        <p:nvPicPr>
          <p:cNvPr id="4" name="Imagen 3" descr="Corazón Humano - Banco de fotos e imágenes de stock - iStock">
            <a:extLst>
              <a:ext uri="{FF2B5EF4-FFF2-40B4-BE49-F238E27FC236}">
                <a16:creationId xmlns:a16="http://schemas.microsoft.com/office/drawing/2014/main" id="{D86E1070-2690-7915-7107-E64393C7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308847"/>
            <a:ext cx="4509246" cy="4509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618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413BD-772D-7688-EBB9-75B609B4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1976846" cy="1156447"/>
          </a:xfrm>
        </p:spPr>
        <p:txBody>
          <a:bodyPr/>
          <a:lstStyle/>
          <a:p>
            <a:pPr algn="ctr"/>
            <a:r>
              <a:rPr kumimoji="0" lang="es-AR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Graficas apiladas</a:t>
            </a:r>
            <a:endParaRPr lang="es-AR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BC3740A-A412-CE53-F74B-85ACC455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92" y="1341064"/>
            <a:ext cx="9822416" cy="539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5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4A275-5231-CA9F-8183-ABC27342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5" y="62754"/>
            <a:ext cx="11716870" cy="1004046"/>
          </a:xfrm>
        </p:spPr>
        <p:txBody>
          <a:bodyPr/>
          <a:lstStyle/>
          <a:p>
            <a:pPr algn="ctr"/>
            <a:r>
              <a:rPr kumimoji="0" lang="es-AR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Graficas apiladas</a:t>
            </a:r>
            <a:endParaRPr lang="es-AR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6758ED1-8D4A-F827-BEFC-5ACDFB8D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89" y="1197629"/>
            <a:ext cx="9469270" cy="528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6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979BA8-B17A-E899-8DD9-080A932F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0682"/>
            <a:ext cx="11896165" cy="1389530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40FA98-C661-B27B-7DEB-1E62A245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470213"/>
            <a:ext cx="8746659" cy="3352799"/>
          </a:xfrm>
        </p:spPr>
        <p:txBody>
          <a:bodyPr/>
          <a:lstStyle/>
          <a:p>
            <a:r>
              <a:rPr lang="es-AR" dirty="0"/>
              <a:t>1- Los niveles altos de Glicemia, colesterol y presión son los principales factores para padecer de enfermedad cardiovascular.</a:t>
            </a:r>
          </a:p>
          <a:p>
            <a:r>
              <a:rPr lang="es-AR" dirty="0"/>
              <a:t>2- La importancia de realizar actividad física para reducir el riesgo.</a:t>
            </a:r>
          </a:p>
          <a:p>
            <a:r>
              <a:rPr lang="es-AR" dirty="0"/>
              <a:t>3- El sobre peso se muestra determinante como factor de riesgo.</a:t>
            </a:r>
          </a:p>
          <a:p>
            <a:r>
              <a:rPr lang="es-AR" dirty="0"/>
              <a:t>4- Llevar un estilo de vida saludable es importante para evitar enfermedades </a:t>
            </a:r>
            <a:r>
              <a:rPr lang="es-AR" dirty="0" err="1"/>
              <a:t>cardivasculares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46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7AB5AE0-8EF3-EBD7-F439-7EEE7E12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215153"/>
            <a:ext cx="10934046" cy="1488141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 </a:t>
            </a:r>
            <a:r>
              <a:rPr lang="es-AR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Set</a:t>
            </a:r>
            <a:endParaRPr lang="es-A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21CCB6B-55BA-6C0E-7584-B67ED5B51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435" y="1398493"/>
            <a:ext cx="11474822" cy="5244354"/>
          </a:xfrm>
        </p:spPr>
        <p:txBody>
          <a:bodyPr>
            <a:normAutofit/>
          </a:bodyPr>
          <a:lstStyle/>
          <a:p>
            <a:r>
              <a:rPr lang="es-A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              </a:t>
            </a:r>
            <a:r>
              <a:rPr lang="es-AR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70.000</a:t>
            </a:r>
          </a:p>
          <a:p>
            <a:r>
              <a:rPr lang="es-A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                  Registros</a:t>
            </a:r>
          </a:p>
          <a:p>
            <a:r>
              <a:rPr lang="es-A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                </a:t>
            </a:r>
            <a:r>
              <a:rPr lang="es-AR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52.84 </a:t>
            </a:r>
          </a:p>
          <a:p>
            <a:r>
              <a:rPr lang="es-A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           Edad promedio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                                         </a:t>
            </a:r>
            <a:r>
              <a:rPr lang="es-AR" dirty="0">
                <a:solidFill>
                  <a:schemeClr val="bg1">
                    <a:lumMod val="95000"/>
                    <a:lumOff val="5000"/>
                  </a:schemeClr>
                </a:solidFill>
              </a:rPr>
              <a:t>24.470 Hombres                  45.530 Mujeres                              </a:t>
            </a:r>
            <a:r>
              <a:rPr lang="es-A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Fuente: </a:t>
            </a:r>
            <a:r>
              <a:rPr lang="es-AR" sz="1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Kaggle</a:t>
            </a:r>
            <a:endParaRPr lang="es-AR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Imagen 9" descr="Hombre avatar png | PNGEgg">
            <a:extLst>
              <a:ext uri="{FF2B5EF4-FFF2-40B4-BE49-F238E27FC236}">
                <a16:creationId xmlns:a16="http://schemas.microsoft.com/office/drawing/2014/main" id="{F6701AE7-17AA-6C1C-E56C-F26A1F322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4703781"/>
            <a:ext cx="1316018" cy="131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Editor y creador de avatares, crear avatar femenino - MiiAvatar.es | Crear  avatar, Avatar, Avatar creador">
            <a:extLst>
              <a:ext uri="{FF2B5EF4-FFF2-40B4-BE49-F238E27FC236}">
                <a16:creationId xmlns:a16="http://schemas.microsoft.com/office/drawing/2014/main" id="{67724BDB-EC77-9145-09BF-7E7A0991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23" y="4703782"/>
            <a:ext cx="1316017" cy="13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B70B53B-EC86-47FF-97D1-FA1F397BA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05206"/>
              </p:ext>
            </p:extLst>
          </p:nvPr>
        </p:nvGraphicFramePr>
        <p:xfrm>
          <a:off x="869576" y="1059609"/>
          <a:ext cx="10452847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8275533" imgH="1561918" progId="Excel.Sheet.12">
                  <p:embed/>
                </p:oleObj>
              </mc:Choice>
              <mc:Fallback>
                <p:oleObj name="Worksheet" r:id="rId3" imgW="8275533" imgH="15619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9576" y="1059609"/>
                        <a:ext cx="10452847" cy="223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91A3F671-F3B7-559D-148C-BCBC2215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06188"/>
            <a:ext cx="10790612" cy="744071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Limpieza de Data set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BDFD47-5A23-81B4-9E63-A53AB13A0D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68470"/>
          <a:stretch/>
        </p:blipFill>
        <p:spPr bwMode="auto">
          <a:xfrm>
            <a:off x="727953" y="3399396"/>
            <a:ext cx="10594470" cy="2995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886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212E2-4360-2902-770A-A8E8CAB6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0"/>
            <a:ext cx="10405129" cy="932329"/>
          </a:xfrm>
        </p:spPr>
        <p:txBody>
          <a:bodyPr/>
          <a:lstStyle/>
          <a:p>
            <a:pPr algn="ctr"/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Histogramas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C4D093-64E8-03BC-B746-26F29F8B7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11384" r="52164" b="60158"/>
          <a:stretch/>
        </p:blipFill>
        <p:spPr bwMode="auto">
          <a:xfrm>
            <a:off x="808002" y="603882"/>
            <a:ext cx="4238315" cy="22570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38E9DA-00CC-5C3E-C557-C4C421B48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41898" r="52164" b="29644"/>
          <a:stretch/>
        </p:blipFill>
        <p:spPr bwMode="auto">
          <a:xfrm>
            <a:off x="6096000" y="635258"/>
            <a:ext cx="4301021" cy="22904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1A6398-6E26-6DB5-A537-316AD9EE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71937" r="52164" b="633"/>
          <a:stretch/>
        </p:blipFill>
        <p:spPr bwMode="auto">
          <a:xfrm>
            <a:off x="838091" y="2545044"/>
            <a:ext cx="4178136" cy="21446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DA8F4E-8BAD-A0CB-252C-523A23855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3" t="71146" r="-2022" b="632"/>
          <a:stretch/>
        </p:blipFill>
        <p:spPr bwMode="auto">
          <a:xfrm>
            <a:off x="5970452" y="2488846"/>
            <a:ext cx="4552115" cy="22570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DB171C-A903-ED35-4EA7-C453156B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32" y="5011270"/>
            <a:ext cx="3162153" cy="16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1F6EF-66F9-88AB-B3B8-44FD726C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89648"/>
            <a:ext cx="10548564" cy="1093693"/>
          </a:xfrm>
        </p:spPr>
        <p:txBody>
          <a:bodyPr>
            <a:normAutofit fontScale="90000"/>
          </a:bodyPr>
          <a:lstStyle/>
          <a:p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Comportamiento de las variable frente a una enfermedad cardiovascular</a:t>
            </a:r>
            <a:endParaRPr lang="es-AR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78618E-071C-1DF6-E59E-8C0BFF306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386727"/>
            <a:ext cx="102870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12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1F8E8-430B-8444-330C-491BD339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2754"/>
            <a:ext cx="10925082" cy="1192305"/>
          </a:xfrm>
        </p:spPr>
        <p:txBody>
          <a:bodyPr/>
          <a:lstStyle/>
          <a:p>
            <a:r>
              <a:rPr lang="es-A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Comportamiento de las variable frente a una enfermedad cardiovascular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05823F-049B-E6AE-401D-F525E966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3" y="1476375"/>
            <a:ext cx="102870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46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C79B6-90BA-CE8B-6DCA-FC28CF57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43436"/>
            <a:ext cx="11229882" cy="1264023"/>
          </a:xfrm>
        </p:spPr>
        <p:txBody>
          <a:bodyPr/>
          <a:lstStyle/>
          <a:p>
            <a:r>
              <a:rPr kumimoji="0" lang="es-AR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Comportamiento de las variable frente a una enfermedad cardiovascular</a:t>
            </a:r>
            <a:endParaRPr lang="es-AR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83119D7-7887-C532-5863-5217B54D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8" y="1723464"/>
            <a:ext cx="9502588" cy="49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6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47439-C67A-DF55-8F14-83A03BAA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134472"/>
            <a:ext cx="11059553" cy="1299881"/>
          </a:xfrm>
        </p:spPr>
        <p:txBody>
          <a:bodyPr/>
          <a:lstStyle/>
          <a:p>
            <a:r>
              <a:rPr kumimoji="0" lang="es-AR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Comportamiento de las variable frente a una enfermedad cardiovascular</a:t>
            </a:r>
            <a:endParaRPr lang="es-AR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A6D343-0C3E-CE86-B7BB-DBAAD57E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658471"/>
            <a:ext cx="10318376" cy="50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71110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TM02900771[[fn=Segmento]]</Template>
  <TotalTime>3028</TotalTime>
  <Words>324</Words>
  <Application>Microsoft Office PowerPoint</Application>
  <PresentationFormat>Panorámica</PresentationFormat>
  <Paragraphs>66</Paragraphs>
  <Slides>22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Century Gothic</vt:lpstr>
      <vt:lpstr>Courier New</vt:lpstr>
      <vt:lpstr>Wingdings 3</vt:lpstr>
      <vt:lpstr>Sector</vt:lpstr>
      <vt:lpstr>Worksheet</vt:lpstr>
      <vt:lpstr>Proyecto  Enfermedades Cardiovascular</vt:lpstr>
      <vt:lpstr>Preguntas  </vt:lpstr>
      <vt:lpstr>Data Set</vt:lpstr>
      <vt:lpstr>Limpieza de Data set</vt:lpstr>
      <vt:lpstr>Histogramas</vt:lpstr>
      <vt:lpstr>Comportamiento de las variable frente a una enfermedad cardiovascular</vt:lpstr>
      <vt:lpstr>Comportamiento de las variable frente a una enfermedad cardiovascular</vt:lpstr>
      <vt:lpstr>Comportamiento de las variable frente a una enfermedad cardiovascular</vt:lpstr>
      <vt:lpstr>Comportamiento de las variable frente a una enfermedad cardiovascular</vt:lpstr>
      <vt:lpstr>Comportamiento de las variable frente a una enfermedad cardiovascular</vt:lpstr>
      <vt:lpstr>Relación entre variables</vt:lpstr>
      <vt:lpstr>Posibles combinaciones ente variable</vt:lpstr>
      <vt:lpstr>Regresión lineal</vt:lpstr>
      <vt:lpstr>Exploración de distribuciones</vt:lpstr>
      <vt:lpstr>Modelo de regresión lineal</vt:lpstr>
      <vt:lpstr>Modelo de regresión lineal</vt:lpstr>
      <vt:lpstr>Tree map por colesterol</vt:lpstr>
      <vt:lpstr>Scatterplot de presión sistólica vs presión diastólica</vt:lpstr>
      <vt:lpstr>Graficas apiladas</vt:lpstr>
      <vt:lpstr>Graficas apiladas</vt:lpstr>
      <vt:lpstr>Graficas apiladas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Ciencia de Datos  Enfermedad Cardiovascular</dc:title>
  <dc:creator>Ricardo Jesus CHACIN PEÑA</dc:creator>
  <cp:lastModifiedBy>W10</cp:lastModifiedBy>
  <cp:revision>3</cp:revision>
  <dcterms:created xsi:type="dcterms:W3CDTF">2023-03-19T18:01:35Z</dcterms:created>
  <dcterms:modified xsi:type="dcterms:W3CDTF">2023-12-03T16:20:38Z</dcterms:modified>
</cp:coreProperties>
</file>